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4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278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880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74980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6311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7464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4920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626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076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84791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8638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251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EF994-86CF-A246-98C9-BBE3BE476C2E}" type="datetimeFigureOut">
              <a:rPr lang="en-US" smtClean="0"/>
              <a:pPr/>
              <a:t>9/30/2013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A7DD9-C848-B04F-9A49-442E2DFE4B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3158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 la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découverte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de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notre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région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: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</a:t>
            </a:r>
            <a:r>
              <a:rPr lang="en-US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uelques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itinéraires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en </a:t>
            </a:r>
            <a:r>
              <a:rPr lang="en-US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famille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entre </a:t>
            </a:r>
            <a:r>
              <a:rPr lang="en-US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amis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ou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“</a:t>
            </a:r>
            <a:r>
              <a:rPr lang="en-US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à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deux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”…</a:t>
            </a:r>
            <a:endParaRPr lang="en-US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135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SO ROBLES DOWNT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10" y="1086069"/>
            <a:ext cx="4430402" cy="3322802"/>
          </a:xfrm>
          <a:prstGeom prst="rect">
            <a:avLst/>
          </a:prstGeom>
        </p:spPr>
      </p:pic>
      <p:pic>
        <p:nvPicPr>
          <p:cNvPr id="3" name="Picture 2" descr="PASO ROBLES COW BO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818" y="4230628"/>
            <a:ext cx="2064973" cy="1548730"/>
          </a:xfrm>
          <a:prstGeom prst="rect">
            <a:avLst/>
          </a:prstGeom>
        </p:spPr>
      </p:pic>
      <p:pic>
        <p:nvPicPr>
          <p:cNvPr id="8" name="Picture 7" descr="exterior-10-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373" y="4928279"/>
            <a:ext cx="2362445" cy="15806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19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Paso Robles</a:t>
            </a:r>
            <a:endParaRPr lang="en-US" sz="3200" b="1" dirty="0"/>
          </a:p>
        </p:txBody>
      </p:sp>
      <p:pic>
        <p:nvPicPr>
          <p:cNvPr id="6" name="Picture 5" descr="paso robl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6" y="840828"/>
            <a:ext cx="3683774" cy="2901276"/>
          </a:xfrm>
          <a:prstGeom prst="rect">
            <a:avLst/>
          </a:prstGeom>
        </p:spPr>
      </p:pic>
      <p:pic>
        <p:nvPicPr>
          <p:cNvPr id="9" name="Picture 8" descr="paso_robles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7" y="3765102"/>
            <a:ext cx="3043796" cy="3029435"/>
          </a:xfrm>
          <a:prstGeom prst="rect">
            <a:avLst/>
          </a:prstGeom>
        </p:spPr>
      </p:pic>
      <p:pic>
        <p:nvPicPr>
          <p:cNvPr id="10" name="Picture 9" descr="paso-robles-wine-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4173" y="4286399"/>
            <a:ext cx="1283760" cy="1283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46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361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La Silicon Valley</a:t>
            </a:r>
            <a:endParaRPr lang="en-US" sz="3200" dirty="0"/>
          </a:p>
        </p:txBody>
      </p:sp>
      <p:pic>
        <p:nvPicPr>
          <p:cNvPr id="5" name="Picture 4" descr="map-silicon-valley-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2" y="3348398"/>
            <a:ext cx="5846834" cy="3385009"/>
          </a:xfrm>
          <a:prstGeom prst="rect">
            <a:avLst/>
          </a:prstGeom>
        </p:spPr>
      </p:pic>
      <p:pic>
        <p:nvPicPr>
          <p:cNvPr id="7" name="Picture 6" descr="6634861_f4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87" y="3271447"/>
            <a:ext cx="1650175" cy="1650175"/>
          </a:xfrm>
          <a:prstGeom prst="rect">
            <a:avLst/>
          </a:prstGeom>
        </p:spPr>
      </p:pic>
      <p:pic>
        <p:nvPicPr>
          <p:cNvPr id="8" name="Picture 7" descr="stanford (1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69" y="849715"/>
            <a:ext cx="3831795" cy="2188500"/>
          </a:xfrm>
          <a:prstGeom prst="rect">
            <a:avLst/>
          </a:prstGeom>
        </p:spPr>
      </p:pic>
      <p:pic>
        <p:nvPicPr>
          <p:cNvPr id="9" name="Picture 8" descr="stanford-students-5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16" y="5002118"/>
            <a:ext cx="2651760" cy="18379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7616" y="1180640"/>
            <a:ext cx="37474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voir</a:t>
            </a:r>
            <a:r>
              <a:rPr lang="en-US" dirty="0" smtClean="0"/>
              <a:t> 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Le Campus de Stanford…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Le </a:t>
            </a:r>
            <a:r>
              <a:rPr lang="en-US" sz="1600" dirty="0" err="1" smtClean="0"/>
              <a:t>Siège</a:t>
            </a:r>
            <a:r>
              <a:rPr lang="en-US" sz="1600" dirty="0" smtClean="0"/>
              <a:t> des “</a:t>
            </a:r>
            <a:r>
              <a:rPr lang="en-US" sz="1600" dirty="0" err="1" smtClean="0"/>
              <a:t>géants</a:t>
            </a:r>
            <a:r>
              <a:rPr lang="en-US" sz="1600" dirty="0" smtClean="0"/>
              <a:t> de la Valley”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University Avenue, Palo Alto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Les </a:t>
            </a:r>
            <a:r>
              <a:rPr lang="en-US" sz="1600" dirty="0" err="1" smtClean="0"/>
              <a:t>Musées</a:t>
            </a:r>
            <a:r>
              <a:rPr lang="en-US" sz="1600" dirty="0" smtClean="0"/>
              <a:t> “High Tech” :    </a:t>
            </a:r>
            <a:r>
              <a:rPr lang="en-US" sz="1600" dirty="0" err="1" smtClean="0"/>
              <a:t>ordinateur</a:t>
            </a:r>
            <a:r>
              <a:rPr lang="en-US" sz="1600" dirty="0" smtClean="0"/>
              <a:t>/Mountain View – Tech  Museum/ San Jose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6166567" y="4781941"/>
            <a:ext cx="26746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Stanford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Left Arrow 11"/>
          <p:cNvSpPr/>
          <p:nvPr/>
        </p:nvSpPr>
        <p:spPr>
          <a:xfrm rot="21293492">
            <a:off x="2694875" y="6031806"/>
            <a:ext cx="529772" cy="115599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antorrodingarden80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085" y="3849390"/>
            <a:ext cx="1536970" cy="11527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193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Et </a:t>
            </a:r>
            <a:r>
              <a:rPr lang="en-US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puis</a:t>
            </a:r>
            <a:r>
              <a:rPr 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encore…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 Di Rosa Foundation, la Napa Valley “</a:t>
            </a:r>
            <a:r>
              <a:rPr lang="en-US" dirty="0" err="1" smtClean="0"/>
              <a:t>autrement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La Alameda Antique Fair (East Bay)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Cath</a:t>
            </a:r>
            <a:r>
              <a:rPr lang="en-US" dirty="0" err="1" smtClean="0">
                <a:latin typeface="Calibri" pitchFamily="34" charset="0"/>
              </a:rPr>
              <a:t>é</a:t>
            </a:r>
            <a:r>
              <a:rPr lang="en-US" dirty="0" err="1" smtClean="0"/>
              <a:t>drale</a:t>
            </a:r>
            <a:r>
              <a:rPr lang="en-US" dirty="0" smtClean="0"/>
              <a:t> </a:t>
            </a:r>
            <a:r>
              <a:rPr lang="en-US" dirty="0" err="1" smtClean="0"/>
              <a:t>d’Oakland</a:t>
            </a:r>
            <a:endParaRPr lang="en-US" dirty="0" smtClean="0"/>
          </a:p>
          <a:p>
            <a:r>
              <a:rPr lang="en-US" dirty="0" err="1" smtClean="0"/>
              <a:t>Sunol</a:t>
            </a:r>
            <a:r>
              <a:rPr lang="en-US" dirty="0" smtClean="0"/>
              <a:t> Regional Park (East Bay)</a:t>
            </a:r>
          </a:p>
          <a:p>
            <a:r>
              <a:rPr lang="en-US" dirty="0" smtClean="0"/>
              <a:t>Le Lick Observatory</a:t>
            </a:r>
          </a:p>
          <a:p>
            <a:r>
              <a:rPr lang="en-US" dirty="0" err="1" smtClean="0"/>
              <a:t>Pescadero</a:t>
            </a:r>
            <a:endParaRPr lang="en-US" dirty="0" smtClean="0"/>
          </a:p>
          <a:p>
            <a:r>
              <a:rPr lang="en-US" dirty="0" smtClean="0"/>
              <a:t>Et </a:t>
            </a:r>
            <a:r>
              <a:rPr lang="en-US" dirty="0" err="1" smtClean="0"/>
              <a:t>bien</a:t>
            </a:r>
            <a:r>
              <a:rPr lang="en-US" dirty="0" smtClean="0"/>
              <a:t> plus encore…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05960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420"/>
            <a:ext cx="8229600" cy="808811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Au </a:t>
            </a:r>
            <a:r>
              <a:rPr lang="en-US" sz="3200" dirty="0"/>
              <a:t>N</a:t>
            </a:r>
            <a:r>
              <a:rPr lang="en-US" sz="3200" dirty="0" smtClean="0"/>
              <a:t>ord du Golden Gate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08" y="1137692"/>
            <a:ext cx="4622160" cy="53854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4340" y="6046552"/>
            <a:ext cx="262088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Petaluma</a:t>
            </a:r>
            <a:r>
              <a:rPr lang="en-US" sz="1600" dirty="0" smtClean="0"/>
              <a:t>: Petite </a:t>
            </a:r>
            <a:r>
              <a:rPr lang="en-US" sz="1600" dirty="0" err="1" smtClean="0"/>
              <a:t>ville</a:t>
            </a:r>
            <a:r>
              <a:rPr lang="en-US" sz="1600" dirty="0" smtClean="0"/>
              <a:t> </a:t>
            </a:r>
            <a:r>
              <a:rPr lang="en-US" sz="1600" dirty="0" err="1" smtClean="0"/>
              <a:t>victorienne</a:t>
            </a:r>
            <a:r>
              <a:rPr lang="en-US" sz="1600" dirty="0" smtClean="0"/>
              <a:t> </a:t>
            </a:r>
            <a:r>
              <a:rPr lang="en-US" sz="1600" dirty="0" err="1" smtClean="0"/>
              <a:t>pleine</a:t>
            </a:r>
            <a:r>
              <a:rPr lang="en-US" sz="1600" dirty="0" smtClean="0"/>
              <a:t> </a:t>
            </a:r>
            <a:r>
              <a:rPr lang="en-US" sz="1600" dirty="0" err="1" smtClean="0"/>
              <a:t>d’histoire</a:t>
            </a:r>
            <a:r>
              <a:rPr lang="en-US" sz="1600" dirty="0" smtClean="0"/>
              <a:t> (35’)</a:t>
            </a:r>
            <a:endParaRPr lang="en-US" sz="1600" dirty="0"/>
          </a:p>
        </p:txBody>
      </p:sp>
      <p:sp>
        <p:nvSpPr>
          <p:cNvPr id="7" name="Up Arrow 6"/>
          <p:cNvSpPr/>
          <p:nvPr/>
        </p:nvSpPr>
        <p:spPr>
          <a:xfrm flipH="1">
            <a:off x="6036562" y="5463762"/>
            <a:ext cx="139172" cy="699130"/>
          </a:xfrm>
          <a:prstGeom prst="up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23119" y="4000034"/>
            <a:ext cx="262088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Healdsburg</a:t>
            </a:r>
            <a:r>
              <a:rPr lang="en-US" sz="1600" dirty="0" smtClean="0"/>
              <a:t>: le Sonoma “Trendy”….la </a:t>
            </a:r>
            <a:r>
              <a:rPr lang="en-US" sz="1600" dirty="0" err="1" smtClean="0"/>
              <a:t>porte</a:t>
            </a:r>
            <a:r>
              <a:rPr lang="en-US" sz="1600" dirty="0" smtClean="0"/>
              <a:t> de Dry Creek Valley (1h00)</a:t>
            </a:r>
            <a:endParaRPr lang="en-US" sz="1600" dirty="0"/>
          </a:p>
        </p:txBody>
      </p:sp>
      <p:sp>
        <p:nvSpPr>
          <p:cNvPr id="10" name="Left Arrow 9"/>
          <p:cNvSpPr/>
          <p:nvPr/>
        </p:nvSpPr>
        <p:spPr>
          <a:xfrm>
            <a:off x="5636444" y="4087838"/>
            <a:ext cx="886675" cy="191346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51225" y="4116923"/>
            <a:ext cx="2485529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Point Reyes/</a:t>
            </a:r>
          </a:p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Bodega  Bay </a:t>
            </a:r>
            <a:r>
              <a:rPr lang="en-US" sz="1600" dirty="0" smtClean="0"/>
              <a:t>:  (1h00)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Point Reyes Village</a:t>
            </a:r>
          </a:p>
          <a:p>
            <a:pPr marL="285750" indent="-285750">
              <a:buFontTx/>
              <a:buChar char="-"/>
            </a:pPr>
            <a:r>
              <a:rPr lang="en-US" sz="1600" dirty="0" err="1" smtClean="0"/>
              <a:t>Tomales</a:t>
            </a:r>
            <a:r>
              <a:rPr lang="en-US" sz="1600" dirty="0" smtClean="0"/>
              <a:t> Bay: </a:t>
            </a:r>
            <a:r>
              <a:rPr lang="en-US" sz="1600" dirty="0" err="1" smtClean="0"/>
              <a:t>Huitres</a:t>
            </a:r>
            <a:r>
              <a:rPr lang="en-US" sz="1600" dirty="0" smtClean="0"/>
              <a:t>, Kayak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Bodega Bay: Sunset et </a:t>
            </a:r>
            <a:r>
              <a:rPr lang="en-US" sz="1600" dirty="0" smtClean="0"/>
              <a:t>Hitchcock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endParaRPr lang="en-US" sz="1600" dirty="0"/>
          </a:p>
          <a:p>
            <a:endParaRPr lang="en-US" sz="1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443438" y="3104575"/>
            <a:ext cx="262088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Gualala</a:t>
            </a:r>
            <a:r>
              <a:rPr lang="en-US" sz="1600" dirty="0" smtClean="0"/>
              <a:t>: y </a:t>
            </a:r>
            <a:r>
              <a:rPr lang="en-US" sz="1600" dirty="0" err="1" smtClean="0"/>
              <a:t>aller</a:t>
            </a:r>
            <a:r>
              <a:rPr lang="en-US" sz="1600" dirty="0" smtClean="0"/>
              <a:t> au tout d</a:t>
            </a:r>
            <a:r>
              <a:rPr lang="en-US" sz="1600" dirty="0" smtClean="0">
                <a:latin typeface="Calibri" pitchFamily="34" charset="0"/>
              </a:rPr>
              <a:t>é</a:t>
            </a:r>
            <a:r>
              <a:rPr lang="en-US" sz="1600" dirty="0" smtClean="0"/>
              <a:t>but du </a:t>
            </a:r>
            <a:r>
              <a:rPr lang="en-US" sz="1600" dirty="0" err="1" smtClean="0"/>
              <a:t>printemps</a:t>
            </a:r>
            <a:r>
              <a:rPr lang="en-US" sz="1600" dirty="0" smtClean="0"/>
              <a:t>… (2h30)</a:t>
            </a:r>
          </a:p>
          <a:p>
            <a:endParaRPr lang="en-US" sz="1600" dirty="0"/>
          </a:p>
        </p:txBody>
      </p:sp>
      <p:sp>
        <p:nvSpPr>
          <p:cNvPr id="16" name="Right Arrow 15"/>
          <p:cNvSpPr/>
          <p:nvPr/>
        </p:nvSpPr>
        <p:spPr>
          <a:xfrm>
            <a:off x="2478140" y="3411742"/>
            <a:ext cx="770829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3733632" y="5094906"/>
            <a:ext cx="770829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33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6600"/>
                </a:solidFill>
              </a:rPr>
              <a:t>China Camp</a:t>
            </a:r>
            <a:r>
              <a:rPr lang="en-US" dirty="0" smtClean="0"/>
              <a:t>: un après-midi en </a:t>
            </a:r>
            <a:r>
              <a:rPr lang="en-US" dirty="0" err="1"/>
              <a:t>f</a:t>
            </a:r>
            <a:r>
              <a:rPr lang="en-US" dirty="0" err="1" smtClean="0"/>
              <a:t>amille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2079"/>
            <a:ext cx="4666593" cy="459358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2400" dirty="0" err="1" smtClean="0">
                <a:latin typeface="Brush Script MT Italic"/>
                <a:cs typeface="Brush Script MT Italic"/>
              </a:rPr>
              <a:t>Dans</a:t>
            </a:r>
            <a:r>
              <a:rPr lang="en-US" sz="2400" dirty="0" smtClean="0">
                <a:latin typeface="Brush Script MT Italic"/>
                <a:cs typeface="Brush Script MT Italic"/>
              </a:rPr>
              <a:t> la </a:t>
            </a:r>
            <a:r>
              <a:rPr lang="en-US" sz="2400" dirty="0" err="1" smtClean="0">
                <a:latin typeface="Brush Script MT Italic"/>
                <a:cs typeface="Brush Script MT Italic"/>
              </a:rPr>
              <a:t>Baie</a:t>
            </a:r>
            <a:r>
              <a:rPr lang="en-US" sz="2400" dirty="0" smtClean="0">
                <a:latin typeface="Brush Script MT Italic"/>
                <a:cs typeface="Brush Script MT Italic"/>
              </a:rPr>
              <a:t> de San Pablo, un </a:t>
            </a:r>
            <a:r>
              <a:rPr lang="en-US" sz="2400" dirty="0" err="1" smtClean="0">
                <a:latin typeface="Brush Script MT Italic"/>
                <a:cs typeface="Brush Script MT Italic"/>
              </a:rPr>
              <a:t>ancien</a:t>
            </a:r>
            <a:r>
              <a:rPr lang="en-US" sz="2400" dirty="0" smtClean="0">
                <a:latin typeface="Brush Script MT Italic"/>
                <a:cs typeface="Brush Script MT Italic"/>
              </a:rPr>
              <a:t> Village de </a:t>
            </a:r>
            <a:r>
              <a:rPr lang="en-US" sz="2400" dirty="0" err="1" smtClean="0">
                <a:latin typeface="Brush Script MT Italic"/>
                <a:cs typeface="Brush Script MT Italic"/>
              </a:rPr>
              <a:t>pêcheurs</a:t>
            </a:r>
            <a:r>
              <a:rPr lang="en-US" sz="2400" dirty="0" smtClean="0">
                <a:latin typeface="Brush Script MT Italic"/>
                <a:cs typeface="Brush Script MT Italic"/>
              </a:rPr>
              <a:t> de </a:t>
            </a:r>
            <a:r>
              <a:rPr lang="en-US" sz="2400" dirty="0" err="1" smtClean="0">
                <a:latin typeface="Brush Script MT Italic"/>
                <a:cs typeface="Brush Script MT Italic"/>
              </a:rPr>
              <a:t>crevettes</a:t>
            </a:r>
            <a:r>
              <a:rPr lang="en-US" sz="2400" dirty="0" smtClean="0">
                <a:latin typeface="Brush Script MT Italic"/>
                <a:cs typeface="Brush Script MT Italic"/>
              </a:rPr>
              <a:t> </a:t>
            </a:r>
            <a:r>
              <a:rPr lang="en-US" sz="2400" dirty="0" smtClean="0">
                <a:latin typeface="Brush Script MT Italic"/>
                <a:cs typeface="Brush Script MT Italic"/>
              </a:rPr>
              <a:t> à  20mn </a:t>
            </a:r>
            <a:r>
              <a:rPr lang="en-US" sz="2400" dirty="0" smtClean="0">
                <a:latin typeface="Brush Script MT Italic"/>
                <a:cs typeface="Brush Script MT Italic"/>
              </a:rPr>
              <a:t>de </a:t>
            </a:r>
            <a:r>
              <a:rPr lang="en-US" sz="2400" dirty="0" err="1" smtClean="0">
                <a:latin typeface="Brush Script MT Italic"/>
                <a:cs typeface="Brush Script MT Italic"/>
              </a:rPr>
              <a:t>SanFrancisco</a:t>
            </a:r>
            <a:r>
              <a:rPr lang="en-US" sz="2400" dirty="0" smtClean="0">
                <a:latin typeface="Brush Script MT Italic"/>
                <a:cs typeface="Brush Script MT Italic"/>
              </a:rPr>
              <a:t> .</a:t>
            </a:r>
          </a:p>
          <a:p>
            <a:pPr>
              <a:lnSpc>
                <a:spcPct val="80000"/>
              </a:lnSpc>
            </a:pPr>
            <a:r>
              <a:rPr lang="en-US" sz="1800" dirty="0" err="1" smtClean="0">
                <a:latin typeface="Brush Script MT Italic"/>
                <a:cs typeface="Brush Script MT Italic"/>
              </a:rPr>
              <a:t>Musée</a:t>
            </a:r>
            <a:endParaRPr lang="en-US" sz="1800" dirty="0" smtClean="0">
              <a:latin typeface="Brush Script MT Italic"/>
              <a:cs typeface="Brush Script MT Italic"/>
            </a:endParaRPr>
          </a:p>
          <a:p>
            <a:pPr>
              <a:lnSpc>
                <a:spcPct val="80000"/>
              </a:lnSpc>
            </a:pPr>
            <a:r>
              <a:rPr lang="en-US" sz="1800" dirty="0" err="1" smtClean="0">
                <a:latin typeface="Brush Script MT Italic"/>
                <a:cs typeface="Brush Script MT Italic"/>
              </a:rPr>
              <a:t>Aire</a:t>
            </a:r>
            <a:r>
              <a:rPr lang="en-US" sz="1800" dirty="0" smtClean="0">
                <a:latin typeface="Brush Script MT Italic"/>
                <a:cs typeface="Brush Script MT Italic"/>
              </a:rPr>
              <a:t> de </a:t>
            </a:r>
            <a:r>
              <a:rPr lang="en-US" sz="1800" dirty="0" err="1" smtClean="0">
                <a:latin typeface="Brush Script MT Italic"/>
                <a:cs typeface="Brush Script MT Italic"/>
              </a:rPr>
              <a:t>Jeux</a:t>
            </a:r>
            <a:r>
              <a:rPr lang="en-US" sz="1800" dirty="0" smtClean="0">
                <a:latin typeface="Brush Script MT Italic"/>
                <a:cs typeface="Brush Script MT Italic"/>
              </a:rPr>
              <a:t> et Picnic</a:t>
            </a:r>
          </a:p>
          <a:p>
            <a:pPr>
              <a:lnSpc>
                <a:spcPct val="80000"/>
              </a:lnSpc>
            </a:pPr>
            <a:r>
              <a:rPr lang="en-US" sz="1800" dirty="0" smtClean="0">
                <a:latin typeface="Brush Script MT Italic"/>
                <a:cs typeface="Brush Script MT Italic"/>
              </a:rPr>
              <a:t>Camping, </a:t>
            </a:r>
            <a:r>
              <a:rPr lang="en-US" sz="1800" dirty="0" err="1" smtClean="0">
                <a:latin typeface="Brush Script MT Italic"/>
                <a:cs typeface="Brush Script MT Italic"/>
              </a:rPr>
              <a:t>faune</a:t>
            </a:r>
            <a:r>
              <a:rPr lang="en-US" sz="1800" dirty="0" smtClean="0">
                <a:latin typeface="Brush Script MT Italic"/>
                <a:cs typeface="Brush Script MT Italic"/>
              </a:rPr>
              <a:t>, </a:t>
            </a:r>
            <a:r>
              <a:rPr lang="en-US" sz="1800" dirty="0" err="1" smtClean="0">
                <a:latin typeface="Brush Script MT Italic"/>
                <a:cs typeface="Brush Script MT Italic"/>
              </a:rPr>
              <a:t>flore</a:t>
            </a:r>
            <a:endParaRPr lang="en-US" sz="1800" dirty="0">
              <a:latin typeface="Brush Script MT Italic"/>
              <a:cs typeface="Brush Script MT Italic"/>
            </a:endParaRPr>
          </a:p>
        </p:txBody>
      </p:sp>
      <p:pic>
        <p:nvPicPr>
          <p:cNvPr id="4" name="Picture 3" descr="china CAMP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7" y="3717448"/>
            <a:ext cx="4105558" cy="2801188"/>
          </a:xfrm>
          <a:prstGeom prst="rect">
            <a:avLst/>
          </a:prstGeom>
        </p:spPr>
      </p:pic>
      <p:pic>
        <p:nvPicPr>
          <p:cNvPr id="5" name="Picture 4" descr="chinacamp1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306" y="3717448"/>
            <a:ext cx="4198502" cy="2801188"/>
          </a:xfrm>
          <a:prstGeom prst="rect">
            <a:avLst/>
          </a:prstGeom>
        </p:spPr>
      </p:pic>
      <p:pic>
        <p:nvPicPr>
          <p:cNvPr id="6" name="Picture 5" descr="China Camp ma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22" y="1202078"/>
            <a:ext cx="3897586" cy="244530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1041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TALUMA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6" y="546723"/>
            <a:ext cx="3910113" cy="2827335"/>
          </a:xfrm>
          <a:prstGeom prst="rect">
            <a:avLst/>
          </a:prstGeom>
        </p:spPr>
      </p:pic>
      <p:pic>
        <p:nvPicPr>
          <p:cNvPr id="5" name="Picture 4" descr="petalum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6" y="3936880"/>
            <a:ext cx="3910112" cy="2595207"/>
          </a:xfrm>
          <a:prstGeom prst="rect">
            <a:avLst/>
          </a:prstGeom>
        </p:spPr>
      </p:pic>
      <p:pic>
        <p:nvPicPr>
          <p:cNvPr id="7" name="Picture 6" descr="Healdsbur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76" y="546723"/>
            <a:ext cx="3787502" cy="2151301"/>
          </a:xfrm>
          <a:prstGeom prst="rect">
            <a:avLst/>
          </a:prstGeom>
        </p:spPr>
      </p:pic>
      <p:pic>
        <p:nvPicPr>
          <p:cNvPr id="8" name="Picture 7" descr="healdsburg :DRY CREEK VALLE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35" y="3193470"/>
            <a:ext cx="4482165" cy="2883060"/>
          </a:xfrm>
          <a:prstGeom prst="rect">
            <a:avLst/>
          </a:prstGeom>
        </p:spPr>
      </p:pic>
      <p:pic>
        <p:nvPicPr>
          <p:cNvPr id="9" name="Picture 8" descr="DRY CREEK VALLE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835" y="4830254"/>
            <a:ext cx="2035792" cy="11461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45197" y="3193470"/>
            <a:ext cx="29306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Petaluma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65618" y="2450728"/>
            <a:ext cx="49762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Healdsburg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00518" y="5934670"/>
            <a:ext cx="2994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Dry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Creek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65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OMALES B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31" y="3357244"/>
            <a:ext cx="4433903" cy="2955935"/>
          </a:xfrm>
          <a:prstGeom prst="rect">
            <a:avLst/>
          </a:prstGeom>
        </p:spPr>
      </p:pic>
      <p:pic>
        <p:nvPicPr>
          <p:cNvPr id="9" name="Picture 8" descr="POINT REYE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6" y="4574898"/>
            <a:ext cx="3760704" cy="1738281"/>
          </a:xfrm>
          <a:prstGeom prst="rect">
            <a:avLst/>
          </a:prstGeom>
        </p:spPr>
      </p:pic>
      <p:pic>
        <p:nvPicPr>
          <p:cNvPr id="10" name="Picture 9" descr="POINT REYES LIGHTHOUS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9" y="2166421"/>
            <a:ext cx="2779227" cy="2033748"/>
          </a:xfrm>
          <a:prstGeom prst="rect">
            <a:avLst/>
          </a:prstGeom>
        </p:spPr>
      </p:pic>
      <p:pic>
        <p:nvPicPr>
          <p:cNvPr id="11" name="Picture 10" descr="BODEGA BAY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9" y="451743"/>
            <a:ext cx="2507834" cy="1253917"/>
          </a:xfrm>
          <a:prstGeom prst="rect">
            <a:avLst/>
          </a:prstGeom>
        </p:spPr>
      </p:pic>
      <p:pic>
        <p:nvPicPr>
          <p:cNvPr id="12" name="Picture 11" descr="hog-island-oyster-co-03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02" y="5298286"/>
            <a:ext cx="1817732" cy="12106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2868" y="451743"/>
            <a:ext cx="5027396" cy="27315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105967" y="451743"/>
            <a:ext cx="16370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Gualala</a:t>
            </a:r>
            <a:endParaRPr lang="en-US" sz="5400" b="1" cap="none" spc="0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52796" y="5527688"/>
            <a:ext cx="26084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baseline="-25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Tomales</a:t>
            </a:r>
            <a:r>
              <a:rPr lang="en-US" sz="54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Bay</a:t>
            </a:r>
            <a:endParaRPr lang="en-US" sz="5400" b="1" cap="none" spc="0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2272" y="3830312"/>
            <a:ext cx="2431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Point Reyes</a:t>
            </a:r>
            <a:endParaRPr lang="en-US" sz="5400" b="1" cap="none" spc="0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3677" y="1417284"/>
            <a:ext cx="24288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baseline="-25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Bodega Bay</a:t>
            </a:r>
            <a:endParaRPr lang="en-US" sz="5400" b="1" cap="none" spc="0" baseline="-25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91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613" y="341585"/>
            <a:ext cx="8229600" cy="804535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Au </a:t>
            </a:r>
            <a:r>
              <a:rPr lang="en-US" sz="3200" dirty="0" err="1" smtClean="0"/>
              <a:t>Sud</a:t>
            </a:r>
            <a:r>
              <a:rPr lang="en-US" sz="3200" dirty="0" smtClean="0"/>
              <a:t> de San Francisco…..Le long de la route 1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238" y="1347569"/>
            <a:ext cx="3164490" cy="4911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4550" y="1387878"/>
            <a:ext cx="1509726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Pacifica</a:t>
            </a:r>
            <a:r>
              <a:rPr lang="en-US" sz="1600" dirty="0" smtClean="0"/>
              <a:t> (</a:t>
            </a:r>
            <a:r>
              <a:rPr lang="en-US" sz="1400" dirty="0" smtClean="0"/>
              <a:t>20mn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7" name="Right Arrow 6"/>
          <p:cNvSpPr/>
          <p:nvPr/>
        </p:nvSpPr>
        <p:spPr>
          <a:xfrm>
            <a:off x="1804276" y="1648694"/>
            <a:ext cx="404923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4550" y="1885257"/>
            <a:ext cx="1439665" cy="58477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Half Moon Bay</a:t>
            </a:r>
            <a:r>
              <a:rPr lang="en-US" sz="1600" dirty="0" smtClean="0"/>
              <a:t>(</a:t>
            </a:r>
            <a:r>
              <a:rPr lang="en-US" sz="1400" dirty="0" smtClean="0"/>
              <a:t>40mn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9" name="Right Arrow 8"/>
          <p:cNvSpPr/>
          <p:nvPr/>
        </p:nvSpPr>
        <p:spPr>
          <a:xfrm>
            <a:off x="1874348" y="1990366"/>
            <a:ext cx="543034" cy="214834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8070" y="2795624"/>
            <a:ext cx="178353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Santa Cruz </a:t>
            </a:r>
            <a:r>
              <a:rPr lang="en-US" sz="1400" dirty="0" smtClean="0"/>
              <a:t>(1h20mn</a:t>
            </a:r>
            <a:r>
              <a:rPr lang="en-US" sz="1400" dirty="0"/>
              <a:t>)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431660" y="2887163"/>
            <a:ext cx="404923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49586" y="3526093"/>
            <a:ext cx="197483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Monterey et Carmel</a:t>
            </a:r>
            <a:r>
              <a:rPr lang="en-US" sz="1600" dirty="0" smtClean="0"/>
              <a:t> </a:t>
            </a:r>
            <a:r>
              <a:rPr lang="en-US" sz="1400" dirty="0" smtClean="0"/>
              <a:t>(2h00 ++ )</a:t>
            </a:r>
            <a:endParaRPr lang="en-US" sz="1400" dirty="0"/>
          </a:p>
        </p:txBody>
      </p:sp>
      <p:sp>
        <p:nvSpPr>
          <p:cNvPr id="13" name="Right Arrow 12"/>
          <p:cNvSpPr/>
          <p:nvPr/>
        </p:nvSpPr>
        <p:spPr>
          <a:xfrm>
            <a:off x="2861468" y="3526093"/>
            <a:ext cx="404923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10411" y="4116296"/>
            <a:ext cx="964681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Big Sur </a:t>
            </a:r>
            <a:r>
              <a:rPr lang="en-US" sz="1400" dirty="0" smtClean="0"/>
              <a:t>(2h30mn</a:t>
            </a:r>
            <a:r>
              <a:rPr lang="en-US" sz="1400" dirty="0"/>
              <a:t>)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15" name="Right Arrow 14"/>
          <p:cNvSpPr/>
          <p:nvPr/>
        </p:nvSpPr>
        <p:spPr>
          <a:xfrm>
            <a:off x="2836583" y="4238190"/>
            <a:ext cx="404923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73672" y="5796201"/>
            <a:ext cx="1439665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Morro Bay </a:t>
            </a:r>
            <a:r>
              <a:rPr lang="en-US" sz="1400" dirty="0" smtClean="0"/>
              <a:t>(4h00)</a:t>
            </a:r>
            <a:endParaRPr lang="en-US" sz="1400" dirty="0"/>
          </a:p>
        </p:txBody>
      </p:sp>
      <p:sp>
        <p:nvSpPr>
          <p:cNvPr id="17" name="Right Arrow 16"/>
          <p:cNvSpPr/>
          <p:nvPr/>
        </p:nvSpPr>
        <p:spPr>
          <a:xfrm>
            <a:off x="4218440" y="5822711"/>
            <a:ext cx="404923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70822" y="3004460"/>
            <a:ext cx="2206902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San Juan Bautista </a:t>
            </a:r>
            <a:r>
              <a:rPr lang="en-US" sz="1400" dirty="0" smtClean="0"/>
              <a:t>(1h30mn</a:t>
            </a:r>
            <a:r>
              <a:rPr lang="en-US" sz="1400" dirty="0"/>
              <a:t>)</a:t>
            </a:r>
          </a:p>
        </p:txBody>
      </p:sp>
      <p:sp>
        <p:nvSpPr>
          <p:cNvPr id="19" name="Right Arrow 18"/>
          <p:cNvSpPr/>
          <p:nvPr/>
        </p:nvSpPr>
        <p:spPr>
          <a:xfrm flipH="1">
            <a:off x="3941656" y="3095192"/>
            <a:ext cx="367854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763179" y="5574370"/>
            <a:ext cx="1217441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Paso Robles</a:t>
            </a:r>
          </a:p>
          <a:p>
            <a:r>
              <a:rPr lang="en-US" sz="1400" dirty="0" smtClean="0"/>
              <a:t>(3h15)</a:t>
            </a:r>
            <a:endParaRPr lang="en-US" sz="1400" dirty="0"/>
          </a:p>
        </p:txBody>
      </p:sp>
      <p:sp>
        <p:nvSpPr>
          <p:cNvPr id="21" name="Right Arrow 20"/>
          <p:cNvSpPr/>
          <p:nvPr/>
        </p:nvSpPr>
        <p:spPr>
          <a:xfrm flipH="1">
            <a:off x="5307728" y="5656014"/>
            <a:ext cx="367854" cy="208029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820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Pacifica, Half Moon Bay ,</a:t>
            </a:r>
            <a:br>
              <a:rPr lang="en-US" sz="3200" dirty="0" smtClean="0"/>
            </a:br>
            <a:r>
              <a:rPr lang="en-US" sz="3200" dirty="0" smtClean="0"/>
              <a:t>Santa Cruz</a:t>
            </a:r>
            <a:endParaRPr lang="en-US" sz="3200" dirty="0"/>
          </a:p>
        </p:txBody>
      </p:sp>
      <p:pic>
        <p:nvPicPr>
          <p:cNvPr id="4" name="Picture 3" descr="PACIFIC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17" y="1301869"/>
            <a:ext cx="3254635" cy="2436825"/>
          </a:xfrm>
          <a:prstGeom prst="rect">
            <a:avLst/>
          </a:prstGeom>
        </p:spPr>
      </p:pic>
      <p:pic>
        <p:nvPicPr>
          <p:cNvPr id="5" name="Picture 4" descr="HALF MOON BAY PUMPKIN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109" y="1028588"/>
            <a:ext cx="3201390" cy="2090908"/>
          </a:xfrm>
          <a:prstGeom prst="rect">
            <a:avLst/>
          </a:prstGeom>
        </p:spPr>
      </p:pic>
      <p:pic>
        <p:nvPicPr>
          <p:cNvPr id="6" name="Picture 5" descr="HALF MOON BAY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313" y="2820749"/>
            <a:ext cx="2998487" cy="2040637"/>
          </a:xfrm>
          <a:prstGeom prst="rect">
            <a:avLst/>
          </a:prstGeom>
        </p:spPr>
      </p:pic>
      <p:pic>
        <p:nvPicPr>
          <p:cNvPr id="7" name="Picture 6" descr="PILLAR POIN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83" y="2297741"/>
            <a:ext cx="2733584" cy="1822389"/>
          </a:xfrm>
          <a:prstGeom prst="rect">
            <a:avLst/>
          </a:prstGeom>
        </p:spPr>
      </p:pic>
      <p:pic>
        <p:nvPicPr>
          <p:cNvPr id="8" name="Picture 7" descr="santa-cruz-boardwal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1626"/>
            <a:ext cx="5589267" cy="2479602"/>
          </a:xfrm>
          <a:prstGeom prst="rect">
            <a:avLst/>
          </a:prstGeom>
        </p:spPr>
      </p:pic>
      <p:pic>
        <p:nvPicPr>
          <p:cNvPr id="9" name="Picture 8" descr="NATURAL BRIDGEsanta-cruz-californi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677" y="4940440"/>
            <a:ext cx="2863822" cy="1818527"/>
          </a:xfrm>
          <a:prstGeom prst="rect">
            <a:avLst/>
          </a:prstGeom>
        </p:spPr>
      </p:pic>
      <p:pic>
        <p:nvPicPr>
          <p:cNvPr id="10" name="Picture 9" descr="Monarch-Butterfly-Migration08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92" y="5200614"/>
            <a:ext cx="1817079" cy="12101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9355" y="3338584"/>
            <a:ext cx="166794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Surf a Pacifica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01653" y="3720020"/>
            <a:ext cx="13516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Pillar Point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86429" y="6112092"/>
            <a:ext cx="15762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Papillons</a:t>
            </a:r>
            <a:r>
              <a:rPr lang="en-US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Monarch</a:t>
            </a:r>
            <a:endParaRPr lang="en-US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86" y="6228270"/>
            <a:ext cx="292454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Santa Cruz, le Board Walk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21960" y="6414000"/>
            <a:ext cx="242205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Natural Bridge, Santa Cruz</a:t>
            </a:r>
            <a:endParaRPr lang="en-US" sz="1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76888" y="2449517"/>
            <a:ext cx="256712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Rte</a:t>
            </a:r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92, Half Moon Bay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15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129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San Juan Bautista</a:t>
            </a:r>
            <a:endParaRPr lang="en-US" sz="3200" b="1" dirty="0"/>
          </a:p>
        </p:txBody>
      </p:sp>
      <p:pic>
        <p:nvPicPr>
          <p:cNvPr id="3" name="Picture 2" descr="SAN JUAN BAUTISTA PLAZA H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799" y="1755810"/>
            <a:ext cx="3936808" cy="2949027"/>
          </a:xfrm>
          <a:prstGeom prst="rect">
            <a:avLst/>
          </a:prstGeom>
        </p:spPr>
      </p:pic>
      <p:pic>
        <p:nvPicPr>
          <p:cNvPr id="4" name="Picture 3" descr="SanJuanBautistA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3125"/>
            <a:ext cx="3893207" cy="2595471"/>
          </a:xfrm>
          <a:prstGeom prst="rect">
            <a:avLst/>
          </a:prstGeom>
        </p:spPr>
      </p:pic>
      <p:pic>
        <p:nvPicPr>
          <p:cNvPr id="5" name="Picture 4" descr="5813669419_9b08b6eb9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37" y="4525458"/>
            <a:ext cx="3400739" cy="2258091"/>
          </a:xfrm>
          <a:prstGeom prst="rect">
            <a:avLst/>
          </a:prstGeom>
        </p:spPr>
      </p:pic>
      <p:pic>
        <p:nvPicPr>
          <p:cNvPr id="6" name="Picture 5" descr="san juan baurista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58596"/>
            <a:ext cx="3764236" cy="2819544"/>
          </a:xfrm>
          <a:prstGeom prst="rect">
            <a:avLst/>
          </a:prstGeom>
        </p:spPr>
      </p:pic>
      <p:pic>
        <p:nvPicPr>
          <p:cNvPr id="7" name="Picture 6" descr="2058919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084" y="122621"/>
            <a:ext cx="1772716" cy="238331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99715" y="3602128"/>
            <a:ext cx="153269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Mission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73582" y="4002238"/>
            <a:ext cx="167358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Plaza Hotel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20137" y="6321884"/>
            <a:ext cx="32526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Musée</a:t>
            </a:r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des diligences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46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Monterey a Morro Bay</a:t>
            </a:r>
            <a:endParaRPr lang="en-US" dirty="0"/>
          </a:p>
        </p:txBody>
      </p:sp>
      <p:pic>
        <p:nvPicPr>
          <p:cNvPr id="4" name="Picture 3" descr="Morro Bay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180" y="4064001"/>
            <a:ext cx="3138396" cy="2093310"/>
          </a:xfrm>
          <a:prstGeom prst="rect">
            <a:avLst/>
          </a:prstGeom>
        </p:spPr>
      </p:pic>
      <p:pic>
        <p:nvPicPr>
          <p:cNvPr id="5" name="Picture 4" descr="MONTEREY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8" y="1571953"/>
            <a:ext cx="3390388" cy="1922737"/>
          </a:xfrm>
          <a:prstGeom prst="rect">
            <a:avLst/>
          </a:prstGeom>
        </p:spPr>
      </p:pic>
      <p:pic>
        <p:nvPicPr>
          <p:cNvPr id="6" name="Picture 5" descr="ADIRONDACK BIG SU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77" y="1505225"/>
            <a:ext cx="3115578" cy="2077052"/>
          </a:xfrm>
          <a:prstGeom prst="rect">
            <a:avLst/>
          </a:prstGeom>
        </p:spPr>
      </p:pic>
      <p:pic>
        <p:nvPicPr>
          <p:cNvPr id="7" name="Picture 6" descr="monterey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1" y="3827517"/>
            <a:ext cx="3678621" cy="24524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0190" y="3503440"/>
            <a:ext cx="2391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Monterey …Lover Point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95993" y="3199879"/>
            <a:ext cx="24613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Pause café,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à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Big Sur !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61380" y="5753007"/>
            <a:ext cx="128973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Morro Bay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46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335</Words>
  <Application>Microsoft Office PowerPoint</Application>
  <PresentationFormat>On-screen Show (4:3)</PresentationFormat>
  <Paragraphs>64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 la découverte de notre région :</vt:lpstr>
      <vt:lpstr>Au Nord du Golden Gate</vt:lpstr>
      <vt:lpstr>China Camp: un après-midi en famille</vt:lpstr>
      <vt:lpstr>Slide 4</vt:lpstr>
      <vt:lpstr>Slide 5</vt:lpstr>
      <vt:lpstr>Au Sud de San Francisco…..Le long de la route 1</vt:lpstr>
      <vt:lpstr>Pacifica, Half Moon Bay , Santa Cruz</vt:lpstr>
      <vt:lpstr>San Juan Bautista</vt:lpstr>
      <vt:lpstr>De Monterey a Morro Bay</vt:lpstr>
      <vt:lpstr>Paso Robles</vt:lpstr>
      <vt:lpstr>La Silicon Valley</vt:lpstr>
      <vt:lpstr>Et puis encore…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Isabelle Senesi</dc:creator>
  <cp:lastModifiedBy>valerie</cp:lastModifiedBy>
  <cp:revision>44</cp:revision>
  <dcterms:created xsi:type="dcterms:W3CDTF">2013-09-30T00:49:30Z</dcterms:created>
  <dcterms:modified xsi:type="dcterms:W3CDTF">2013-10-01T01:15:31Z</dcterms:modified>
</cp:coreProperties>
</file>